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9" r:id="rId4"/>
    <p:sldId id="261" r:id="rId5"/>
    <p:sldId id="271" r:id="rId6"/>
    <p:sldId id="272" r:id="rId7"/>
    <p:sldId id="262" r:id="rId8"/>
    <p:sldId id="273" r:id="rId9"/>
    <p:sldId id="270" r:id="rId10"/>
    <p:sldId id="265" r:id="rId11"/>
    <p:sldId id="274" r:id="rId12"/>
    <p:sldId id="264" r:id="rId13"/>
    <p:sldId id="266" r:id="rId14"/>
    <p:sldId id="267" r:id="rId15"/>
    <p:sldId id="257" r:id="rId16"/>
    <p:sldId id="263" r:id="rId17"/>
    <p:sldId id="258" r:id="rId18"/>
    <p:sldId id="259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09F109"/>
    <a:srgbClr val="FF66CC"/>
    <a:srgbClr val="FF0066"/>
    <a:srgbClr val="990099"/>
    <a:srgbClr val="FF6699"/>
    <a:srgbClr val="99FF66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A68D04-9A9C-4EDA-A3E9-86A52617DC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9AF38B2-5436-4A13-A5AB-17A234E397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580DCF-6298-42CA-8E72-B2F022EDF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93261-08AD-45A9-89D7-AD74CC32E362}" type="datetimeFigureOut">
              <a:rPr lang="ru-RU" smtClean="0"/>
              <a:t>01.03.2022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6F485B-F91F-4AAC-804D-BE5064A97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D3774D-4EDC-43C9-A150-F3A2992E7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3C16A-9BA2-4172-AE0E-0DC4183BB3D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9284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F0FF79-5CBB-4AD9-96BD-9A156D676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CBE77AE-93E2-43C7-A15B-6C1326F33A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DCE44C-E5CC-40D3-9AB9-ACC71D6B8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93261-08AD-45A9-89D7-AD74CC32E362}" type="datetimeFigureOut">
              <a:rPr lang="ru-RU" smtClean="0"/>
              <a:t>01.03.2022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4A499D-10DC-4888-95F7-79CBE2E33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278E5C-ABD1-412A-9DA6-FDA68924E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3C16A-9BA2-4172-AE0E-0DC4183BB3D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8591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7AF36A4-46C9-4F58-BDF3-48C6C6C1C3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CAA6070-0602-473C-B6E3-39F9444650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6A0B83-E04D-4E03-A88B-8D9CFFEBE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93261-08AD-45A9-89D7-AD74CC32E362}" type="datetimeFigureOut">
              <a:rPr lang="ru-RU" smtClean="0"/>
              <a:t>01.03.2022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B12D67-AFCE-4FE2-BED0-59521D39A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BEC7D1-46D4-4FE8-BE43-D25A8A4CA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3C16A-9BA2-4172-AE0E-0DC4183BB3D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5929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C14B65-01EF-4895-A4B0-8DC7461A8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D455007-883A-4772-9AAE-22F04F626A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FA56B5-7A1F-4283-B07E-FC5DE9204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93261-08AD-45A9-89D7-AD74CC32E362}" type="datetimeFigureOut">
              <a:rPr lang="ru-RU" smtClean="0"/>
              <a:t>01.03.2022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2D5B6F-4DD6-461A-8359-A3C75534C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5F7832-021F-4BC2-94B3-EF3C3DD5B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3C16A-9BA2-4172-AE0E-0DC4183BB3D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1903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45E37D-F2CE-4E91-A560-7AB10A8D5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67EBF8B-FC68-44CF-9CDB-16C8A7E001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3CA97B-AFA5-45AE-AE98-9D3203930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93261-08AD-45A9-89D7-AD74CC32E362}" type="datetimeFigureOut">
              <a:rPr lang="ru-RU" smtClean="0"/>
              <a:t>01.03.2022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9C84E5-2DB6-492D-82BB-3FEADDF53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098DD1-85AD-4F25-9CBB-1227D33C9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3C16A-9BA2-4172-AE0E-0DC4183BB3D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8659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52E8CD-DDAC-4A52-8A8B-140AA213B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E9D8F37-1711-4E44-B1C0-7C30EBE180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398D7E8-6AF7-4E98-824B-86C8D9CB8B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23DC69-28B9-47D7-8B18-39C7A1A5D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93261-08AD-45A9-89D7-AD74CC32E362}" type="datetimeFigureOut">
              <a:rPr lang="ru-RU" smtClean="0"/>
              <a:t>01.03.2022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7402BA6-B09F-431E-8561-FD1600937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B204CE3-C823-4740-9B77-0CC35DEC8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3C16A-9BA2-4172-AE0E-0DC4183BB3D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1000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A0457F-47EE-4802-8654-A40BEEE21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51C321A-0938-462B-8EAB-533420B978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F5AE5E8-018B-4014-8167-6B0EF153A8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68DB5BD-4A56-422B-9866-2485E5737A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76E4B52-A2F1-4A9A-94D6-E488755EF0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B6BB59-BADC-468F-9BAD-F9E7D2FAB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93261-08AD-45A9-89D7-AD74CC32E362}" type="datetimeFigureOut">
              <a:rPr lang="ru-RU" smtClean="0"/>
              <a:t>01.03.2022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AA6F919-E806-4187-B05D-0FC7B2174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8857792-1590-423A-8EB7-29FD98920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3C16A-9BA2-4172-AE0E-0DC4183BB3D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6598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B66CBD-78A9-4DF8-A7A8-EC4FD6771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DA2388A-F092-43B8-8BF9-467B787FB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93261-08AD-45A9-89D7-AD74CC32E362}" type="datetimeFigureOut">
              <a:rPr lang="ru-RU" smtClean="0"/>
              <a:t>01.03.2022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23C67B6-3094-4C12-82F5-EFF5F4CBA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3A951E6-CEF4-4745-9486-DC4A64697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3C16A-9BA2-4172-AE0E-0DC4183BB3D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4413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BE2C418-C51A-4732-933C-5C61892B5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93261-08AD-45A9-89D7-AD74CC32E362}" type="datetimeFigureOut">
              <a:rPr lang="ru-RU" smtClean="0"/>
              <a:t>01.03.2022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205B2E7-10B6-4E59-B7E8-CE61EE42D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2F2B06A-998D-4D2D-B7C8-680D6EE37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3C16A-9BA2-4172-AE0E-0DC4183BB3D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9728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6B971C-1B9E-4C6E-9D7D-188E89248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9D3080-C470-4A17-BE00-08E6F22781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49652E-2E4B-4F7D-B6F5-742193087A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657A23-8F0F-4173-8A0B-8891B5A65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93261-08AD-45A9-89D7-AD74CC32E362}" type="datetimeFigureOut">
              <a:rPr lang="ru-RU" smtClean="0"/>
              <a:t>01.03.2022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A5EDA01-16FB-41BD-A2F7-84F33E83A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3843975-A952-4B15-9A37-1166BBB7E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3C16A-9BA2-4172-AE0E-0DC4183BB3D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4003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FAE0DA-155B-4D8B-B3EE-9551AF095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1B170FC-5223-4650-B1A4-09C06621AD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060D447-D771-4F6D-8A22-37A5E5F898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CE543BC-14D8-485C-AC2F-0AF5083DD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93261-08AD-45A9-89D7-AD74CC32E362}" type="datetimeFigureOut">
              <a:rPr lang="ru-RU" smtClean="0"/>
              <a:t>01.03.2022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902783F-45EF-4384-8868-683DEC627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2152360-2F16-46D7-B49E-3B7CF465F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3C16A-9BA2-4172-AE0E-0DC4183BB3D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992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6FAEAE-FC7F-4466-9FD2-7787DD41E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3449AE-A2F1-4A33-A587-F5C786045A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49FD43-F26F-4067-9E84-CC3D753C92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93261-08AD-45A9-89D7-AD74CC32E362}" type="datetimeFigureOut">
              <a:rPr lang="ru-RU" smtClean="0"/>
              <a:t>01.03.2022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E488B6-BCB9-49B9-89B8-5163E54667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1BA409-6C69-4424-8A4B-FD1F3E6802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E3C16A-9BA2-4172-AE0E-0DC4183BB3D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6201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41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2.JPG"/><Relationship Id="rId7" Type="http://schemas.openxmlformats.org/officeDocument/2006/relationships/image" Target="../media/image46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gif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55.jpeg"/><Relationship Id="rId4" Type="http://schemas.openxmlformats.org/officeDocument/2006/relationships/image" Target="../media/image5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gif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4.jpeg"/><Relationship Id="rId7" Type="http://schemas.openxmlformats.org/officeDocument/2006/relationships/image" Target="../media/image1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microsoft.com/office/2007/relationships/hdphoto" Target="../media/hdphoto2.wdp"/><Relationship Id="rId4" Type="http://schemas.openxmlformats.org/officeDocument/2006/relationships/image" Target="../media/image15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gif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20F077F-435C-4205-BDD0-C475BE8645F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0"/>
            <a:ext cx="12192000" cy="68542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69FA96-47B2-4D35-A3DB-00D677E70ADA}"/>
              </a:ext>
            </a:extLst>
          </p:cNvPr>
          <p:cNvSpPr txBox="1"/>
          <p:nvPr/>
        </p:nvSpPr>
        <p:spPr>
          <a:xfrm>
            <a:off x="5640355" y="2747865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8A6321-235E-445D-8BEE-4B8BBB09BCD8}"/>
              </a:ext>
            </a:extLst>
          </p:cNvPr>
          <p:cNvSpPr txBox="1"/>
          <p:nvPr/>
        </p:nvSpPr>
        <p:spPr>
          <a:xfrm>
            <a:off x="1651519" y="2367171"/>
            <a:ext cx="849085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Особенности организации воспитательно – образовательной работы в разновозрастной группе.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8E04C1-39A9-47F6-995C-2349E89FBFA5}"/>
              </a:ext>
            </a:extLst>
          </p:cNvPr>
          <p:cNvSpPr txBox="1"/>
          <p:nvPr/>
        </p:nvSpPr>
        <p:spPr>
          <a:xfrm>
            <a:off x="867747" y="139959"/>
            <a:ext cx="11075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990099"/>
                </a:solidFill>
                <a:latin typeface="Monotype Corsiva" panose="03010101010201010101" pitchFamily="66" charset="0"/>
              </a:rPr>
              <a:t>Муниципальное бюджетное дошкольное образовательное учреждение детский сад № 19</a:t>
            </a:r>
          </a:p>
          <a:p>
            <a:pPr algn="ctr"/>
            <a:r>
              <a:rPr lang="ru-RU" sz="2400" b="1" dirty="0">
                <a:solidFill>
                  <a:srgbClr val="990099"/>
                </a:solidFill>
                <a:latin typeface="Monotype Corsiva" panose="03010101010201010101" pitchFamily="66" charset="0"/>
              </a:rPr>
              <a:t>«Василёк»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6E6DC1-BE34-46FE-A977-ACE9C369F48D}"/>
              </a:ext>
            </a:extLst>
          </p:cNvPr>
          <p:cNvSpPr txBox="1"/>
          <p:nvPr/>
        </p:nvSpPr>
        <p:spPr>
          <a:xfrm>
            <a:off x="9800454" y="6570154"/>
            <a:ext cx="2391546" cy="307777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Подготовила: Тимошенко Е.В.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21ADE64-D8BB-4592-9498-F02A83898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3872">
            <a:off x="8146802" y="4624492"/>
            <a:ext cx="1129727" cy="147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B0600491-CCA4-4DC7-B3C3-6924289AC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6673">
            <a:off x="10095935" y="4865095"/>
            <a:ext cx="1129727" cy="147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59960678-CE48-429F-AA52-3F65AD5B59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82"/>
          <a:stretch/>
        </p:blipFill>
        <p:spPr bwMode="auto">
          <a:xfrm>
            <a:off x="5402022" y="889795"/>
            <a:ext cx="2006885" cy="44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438A1A17-FA7F-4AC0-B247-1B979940D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27608"/>
            <a:ext cx="4324071" cy="63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B8BDC358-99B7-4E0E-8FDF-43EDC2E37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072" y="6282309"/>
            <a:ext cx="3910714" cy="575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955DFBE8-2B41-417F-A1A1-CAC910B48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573" y="6305165"/>
            <a:ext cx="3910714" cy="575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>
            <a:extLst>
              <a:ext uri="{FF2B5EF4-FFF2-40B4-BE49-F238E27FC236}">
                <a16:creationId xmlns:a16="http://schemas.microsoft.com/office/drawing/2014/main" id="{85F08BED-C187-456F-9A1B-708D2945C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9489">
            <a:off x="1260958" y="4994061"/>
            <a:ext cx="533551" cy="929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6838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C86F54A-6CA0-410B-8CB2-3E5098AAA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2118A7-846B-4BB4-927A-51F52E3D6E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3" y="119740"/>
            <a:ext cx="4963889" cy="6618519"/>
          </a:xfrm>
          <a:prstGeom prst="rect">
            <a:avLst/>
          </a:prstGeom>
          <a:ln w="5715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E8AAAC-641B-4FCF-9261-91C7D6F578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7"/>
          <a:stretch/>
        </p:blipFill>
        <p:spPr bwMode="auto">
          <a:xfrm>
            <a:off x="9292887" y="2141820"/>
            <a:ext cx="2796480" cy="4503400"/>
          </a:xfrm>
          <a:prstGeom prst="rect">
            <a:avLst/>
          </a:prstGeom>
          <a:noFill/>
          <a:ln w="38100">
            <a:solidFill>
              <a:srgbClr val="09F109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560A335-228F-4019-8413-6937651A6B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19" b="8843"/>
          <a:stretch/>
        </p:blipFill>
        <p:spPr>
          <a:xfrm>
            <a:off x="5237160" y="792197"/>
            <a:ext cx="3953094" cy="5870778"/>
          </a:xfrm>
          <a:prstGeom prst="rect">
            <a:avLst/>
          </a:prstGeom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CD0BD4-C6D1-42B0-BE00-0F17A75CF9F0}"/>
              </a:ext>
            </a:extLst>
          </p:cNvPr>
          <p:cNvSpPr txBox="1"/>
          <p:nvPr/>
        </p:nvSpPr>
        <p:spPr>
          <a:xfrm>
            <a:off x="5260133" y="60625"/>
            <a:ext cx="6172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</a:rPr>
              <a:t>Узкие специалисты детского сада</a:t>
            </a:r>
            <a:endParaRPr lang="ru-RU" sz="36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F8CB6A43-A8B1-4497-BCF3-3000B52FC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5240" y="5631820"/>
            <a:ext cx="1263221" cy="126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59FCCBC0-4C7B-4B38-B825-96BB2B081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1263221" cy="126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2272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C86F54A-6CA0-410B-8CB2-3E5098AAA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8E9453-6B83-48E7-AF5A-5C609D61804B}"/>
              </a:ext>
            </a:extLst>
          </p:cNvPr>
          <p:cNvSpPr txBox="1"/>
          <p:nvPr/>
        </p:nvSpPr>
        <p:spPr>
          <a:xfrm>
            <a:off x="4883945" y="0"/>
            <a:ext cx="5514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Взаимодействие с родителями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9062D0-9F00-4F29-BC31-D069B5D557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93"/>
          <a:stretch/>
        </p:blipFill>
        <p:spPr>
          <a:xfrm>
            <a:off x="77046" y="44127"/>
            <a:ext cx="3681417" cy="3716110"/>
          </a:xfrm>
          <a:prstGeom prst="rect">
            <a:avLst/>
          </a:prstGeom>
          <a:ln w="28575">
            <a:solidFill>
              <a:srgbClr val="09F109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3E11311-8964-4E5D-A39E-557DD9A946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9" t="15261" r="6815"/>
          <a:stretch/>
        </p:blipFill>
        <p:spPr>
          <a:xfrm>
            <a:off x="3835509" y="845604"/>
            <a:ext cx="3894882" cy="5400455"/>
          </a:xfrm>
          <a:prstGeom prst="rect">
            <a:avLst/>
          </a:prstGeom>
          <a:ln w="28575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8CE7E4B-D917-493A-ABCC-35154D64F4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383" y="527528"/>
            <a:ext cx="4226571" cy="2377446"/>
          </a:xfrm>
          <a:prstGeom prst="rect">
            <a:avLst/>
          </a:prstGeom>
          <a:ln w="28575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33D53FA-5F2C-4B54-8CFD-7FBD12C856C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84"/>
          <a:stretch/>
        </p:blipFill>
        <p:spPr>
          <a:xfrm>
            <a:off x="8375539" y="2979057"/>
            <a:ext cx="3171312" cy="3804859"/>
          </a:xfrm>
          <a:prstGeom prst="rect">
            <a:avLst/>
          </a:prstGeom>
          <a:ln w="28575">
            <a:solidFill>
              <a:srgbClr val="09F109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5E038E88-6008-4972-AF4E-1C4046389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5240" y="5631820"/>
            <a:ext cx="1263221" cy="126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B6667909-A3E4-4951-8321-6C61EC48F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80946" y="-37041"/>
            <a:ext cx="1263221" cy="126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90769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C86F54A-6CA0-410B-8CB2-3E5098AAA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278" y="0"/>
            <a:ext cx="1222427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7A455E-F38F-4804-8D1F-A23C4D556877}"/>
              </a:ext>
            </a:extLst>
          </p:cNvPr>
          <p:cNvSpPr txBox="1"/>
          <p:nvPr/>
        </p:nvSpPr>
        <p:spPr>
          <a:xfrm>
            <a:off x="2754543" y="153956"/>
            <a:ext cx="93270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Развлечения, концерты, представления – очень сближают детей  разных возрастов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7759BFC-17D7-4A9A-8BA2-8D5540EC0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2968">
            <a:off x="2128549" y="1099925"/>
            <a:ext cx="1020786" cy="816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08CA117-D3F6-4F93-940A-98C07F968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24783">
            <a:off x="925893" y="568641"/>
            <a:ext cx="1618287" cy="129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F0ABFD32-F4A2-42BF-8FB1-36EE16BE9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85754">
            <a:off x="481094" y="811909"/>
            <a:ext cx="1341395" cy="107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D43C685-AA18-48DD-A46C-EC970D39A7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0" r="3399" b="11450"/>
          <a:stretch/>
        </p:blipFill>
        <p:spPr bwMode="auto">
          <a:xfrm>
            <a:off x="92868" y="1542676"/>
            <a:ext cx="6417029" cy="5012493"/>
          </a:xfrm>
          <a:prstGeom prst="rect">
            <a:avLst/>
          </a:prstGeom>
          <a:ln w="57150">
            <a:solidFill>
              <a:srgbClr val="09F109"/>
            </a:solidFill>
          </a:ln>
          <a:scene3d>
            <a:camera prst="orthographicFront"/>
            <a:lightRig rig="threePt" dir="t"/>
          </a:scene3d>
          <a:sp3d>
            <a:bevelT prst="angle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B141A9A-A145-44BC-B7A4-2DE128A8C3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25" b="4535"/>
          <a:stretch/>
        </p:blipFill>
        <p:spPr bwMode="auto">
          <a:xfrm>
            <a:off x="6701427" y="2575945"/>
            <a:ext cx="5380159" cy="3547542"/>
          </a:xfrm>
          <a:prstGeom prst="rect">
            <a:avLst/>
          </a:prstGeom>
          <a:noFill/>
          <a:ln w="57150">
            <a:solidFill>
              <a:srgbClr val="FF66CC"/>
            </a:solidFill>
          </a:ln>
          <a:scene3d>
            <a:camera prst="orthographicFront"/>
            <a:lightRig rig="threePt" dir="t"/>
          </a:scene3d>
          <a:sp3d>
            <a:bevelT prst="angle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2471A48D-3D96-4AF7-ABEF-DC874594F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4232">
            <a:off x="10463795" y="5183817"/>
            <a:ext cx="1811068" cy="173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DEB6D6F7-6FC6-493C-B932-250703E8B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74035" y="-114440"/>
            <a:ext cx="212193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84274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C86F54A-6CA0-410B-8CB2-3E5098AAA7A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11"/>
              </a:clrFrom>
              <a:clrTo>
                <a:srgbClr val="00001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2192" y="0"/>
            <a:ext cx="12192000" cy="686714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CF54F5A-CF60-46DF-B3A9-45D62CF410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1" y="169003"/>
            <a:ext cx="6652174" cy="3741848"/>
          </a:xfrm>
          <a:prstGeom prst="rect">
            <a:avLst/>
          </a:prstGeom>
          <a:ln w="57150">
            <a:solidFill>
              <a:srgbClr val="09F109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4DE53D8-1451-4F7F-885E-9F69632B67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289" y="2101254"/>
            <a:ext cx="6217920" cy="4663440"/>
          </a:xfrm>
          <a:prstGeom prst="rect">
            <a:avLst/>
          </a:prstGeom>
          <a:ln w="5715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F4F77F1-BF07-422A-A922-D7172CC45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2771" y="5133407"/>
            <a:ext cx="1733737" cy="1733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00C68F1D-297C-49A2-8BF8-C545270A9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02907">
            <a:off x="-48135" y="-100440"/>
            <a:ext cx="1763166" cy="176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21364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C86F54A-6CA0-410B-8CB2-3E5098AAA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F59899B-2A36-44C0-9C8F-C11377275F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82"/>
          <a:stretch/>
        </p:blipFill>
        <p:spPr>
          <a:xfrm>
            <a:off x="624064" y="74748"/>
            <a:ext cx="4337845" cy="350893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ECCF3FB-573B-44AC-B57B-2C977D93B7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" r="6380" b="29654"/>
          <a:stretch/>
        </p:blipFill>
        <p:spPr>
          <a:xfrm>
            <a:off x="5854867" y="74748"/>
            <a:ext cx="6419085" cy="649260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1CCAD36-6AA6-46D4-84AF-49D38EF5F3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952" y="3429000"/>
            <a:ext cx="6412864" cy="360723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3D1E3457-301A-47EA-8728-17B6A10FA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419" y="3753489"/>
            <a:ext cx="1039986" cy="724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321B551F-4477-408E-A64E-6E1D943A1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225770"/>
            <a:ext cx="1266549" cy="94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361A0E0E-D06D-4085-9299-5ED1BDE13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051" y="896645"/>
            <a:ext cx="1405962" cy="1084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20715BB5-3CB0-4943-B35F-71173E0B1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9378" y="4662256"/>
            <a:ext cx="1266549" cy="94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C00D67EE-DFBA-42D1-88BE-22D928E93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9355" y="489079"/>
            <a:ext cx="1266549" cy="94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51F80C1D-68F7-41E3-860E-3DB949864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5889" y="4820207"/>
            <a:ext cx="21336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4CFE593F-7EE4-4E2E-88F4-6CB0834DB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89412">
            <a:off x="-81952" y="-102765"/>
            <a:ext cx="21336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43169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C86F54A-6CA0-410B-8CB2-3E5098AAA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4645" y="0"/>
            <a:ext cx="12266645" cy="692187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1A21039-7F19-4E1F-B770-F2DD5BE6C2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0" t="17203"/>
          <a:stretch/>
        </p:blipFill>
        <p:spPr bwMode="auto">
          <a:xfrm>
            <a:off x="879150" y="0"/>
            <a:ext cx="6472199" cy="4212708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2170DF-C48A-44F2-A4BD-CCB31400E6F7}"/>
              </a:ext>
            </a:extLst>
          </p:cNvPr>
          <p:cNvSpPr txBox="1"/>
          <p:nvPr/>
        </p:nvSpPr>
        <p:spPr>
          <a:xfrm>
            <a:off x="8076751" y="163703"/>
            <a:ext cx="398417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400" b="1" i="0" dirty="0">
                <a:solidFill>
                  <a:srgbClr val="303F50"/>
                </a:solidFill>
                <a:effectLst/>
                <a:latin typeface="Monotype Corsiva" panose="03010101010201010101" pitchFamily="66" charset="0"/>
              </a:rPr>
              <a:t>Уделяем мы внимание</a:t>
            </a:r>
          </a:p>
          <a:p>
            <a:pPr algn="l"/>
            <a:r>
              <a:rPr lang="ru-RU" sz="2400" b="1" i="0" dirty="0">
                <a:solidFill>
                  <a:srgbClr val="303F50"/>
                </a:solidFill>
                <a:effectLst/>
                <a:latin typeface="Monotype Corsiva" panose="03010101010201010101" pitchFamily="66" charset="0"/>
              </a:rPr>
              <a:t>Поликультурному воспитанию.</a:t>
            </a:r>
          </a:p>
          <a:p>
            <a:pPr algn="l"/>
            <a:r>
              <a:rPr lang="ru-RU" sz="2400" b="1" i="0" dirty="0">
                <a:solidFill>
                  <a:srgbClr val="303F50"/>
                </a:solidFill>
                <a:effectLst/>
                <a:latin typeface="Monotype Corsiva" panose="03010101010201010101" pitchFamily="66" charset="0"/>
              </a:rPr>
              <a:t>На дворе сейчас весна,</a:t>
            </a:r>
          </a:p>
          <a:p>
            <a:pPr algn="l"/>
            <a:r>
              <a:rPr lang="ru-RU" sz="2400" b="1" i="0" dirty="0">
                <a:solidFill>
                  <a:srgbClr val="303F50"/>
                </a:solidFill>
                <a:effectLst/>
                <a:latin typeface="Monotype Corsiva" panose="03010101010201010101" pitchFamily="66" charset="0"/>
              </a:rPr>
              <a:t>Птичка из окна видна.</a:t>
            </a:r>
          </a:p>
          <a:p>
            <a:pPr algn="l"/>
            <a:r>
              <a:rPr lang="ru-RU" sz="2400" b="1" i="0" dirty="0">
                <a:solidFill>
                  <a:srgbClr val="303F50"/>
                </a:solidFill>
                <a:effectLst/>
                <a:latin typeface="Monotype Corsiva" panose="03010101010201010101" pitchFamily="66" charset="0"/>
              </a:rPr>
              <a:t>И мы в горницу войдем</a:t>
            </a:r>
          </a:p>
          <a:p>
            <a:pPr algn="l"/>
            <a:r>
              <a:rPr lang="ru-RU" sz="2400" b="1" i="0" dirty="0">
                <a:solidFill>
                  <a:srgbClr val="303F50"/>
                </a:solidFill>
                <a:effectLst/>
                <a:latin typeface="Monotype Corsiva" panose="03010101010201010101" pitchFamily="66" charset="0"/>
              </a:rPr>
              <a:t>Плясовую заведем.</a:t>
            </a:r>
          </a:p>
          <a:p>
            <a:pPr algn="l"/>
            <a:r>
              <a:rPr lang="ru-RU" sz="2400" b="1" i="0" dirty="0">
                <a:solidFill>
                  <a:srgbClr val="303F50"/>
                </a:solidFill>
                <a:effectLst/>
                <a:latin typeface="Monotype Corsiva" panose="03010101010201010101" pitchFamily="66" charset="0"/>
              </a:rPr>
              <a:t>Будут здесь у нас забавы,</a:t>
            </a:r>
          </a:p>
          <a:p>
            <a:pPr algn="l"/>
            <a:r>
              <a:rPr lang="ru-RU" sz="2400" b="1" i="0" dirty="0">
                <a:solidFill>
                  <a:srgbClr val="303F50"/>
                </a:solidFill>
                <a:effectLst/>
                <a:latin typeface="Monotype Corsiva" panose="03010101010201010101" pitchFamily="66" charset="0"/>
              </a:rPr>
              <a:t>Угощение на славу,</a:t>
            </a:r>
          </a:p>
          <a:p>
            <a:pPr algn="l"/>
            <a:r>
              <a:rPr lang="ru-RU" sz="2400" b="1" i="0" dirty="0">
                <a:solidFill>
                  <a:srgbClr val="303F50"/>
                </a:solidFill>
                <a:effectLst/>
                <a:latin typeface="Monotype Corsiva" panose="03010101010201010101" pitchFamily="66" charset="0"/>
              </a:rPr>
              <a:t>Мы вернемся, как во сне</a:t>
            </a:r>
          </a:p>
          <a:p>
            <a:pPr algn="l"/>
            <a:r>
              <a:rPr lang="ru-RU" sz="2400" b="1" i="0" dirty="0">
                <a:solidFill>
                  <a:srgbClr val="303F50"/>
                </a:solidFill>
                <a:effectLst/>
                <a:latin typeface="Monotype Corsiva" panose="03010101010201010101" pitchFamily="66" charset="0"/>
              </a:rPr>
              <a:t>К нашей русской старине.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57229A-9C88-4B40-8739-02E8853433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179" t="23780" r="4704"/>
          <a:stretch/>
        </p:blipFill>
        <p:spPr>
          <a:xfrm>
            <a:off x="82511" y="4024531"/>
            <a:ext cx="4230631" cy="290972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6EC077A-27AF-43B0-9C8B-8F454625DF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3" t="15646" r="3056"/>
          <a:stretch/>
        </p:blipFill>
        <p:spPr>
          <a:xfrm>
            <a:off x="8376220" y="3731928"/>
            <a:ext cx="2511514" cy="312607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BD6ED44-0F57-453A-9B7A-6B44B7F4E4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7"/>
          <a:stretch/>
        </p:blipFill>
        <p:spPr>
          <a:xfrm>
            <a:off x="4415535" y="3945185"/>
            <a:ext cx="3661215" cy="294930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E6A44AFE-FFFE-4EFB-9CF8-F14FC1B5E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5889" y="4820207"/>
            <a:ext cx="21336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80C55CD6-F2BA-4899-85D3-6C8B148DC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62090">
            <a:off x="-74499" y="-81976"/>
            <a:ext cx="2191396" cy="2416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17295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C86F54A-6CA0-410B-8CB2-3E5098AAA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AFA080-F002-47B8-9661-421C387B099F}"/>
              </a:ext>
            </a:extLst>
          </p:cNvPr>
          <p:cNvSpPr txBox="1"/>
          <p:nvPr/>
        </p:nvSpPr>
        <p:spPr>
          <a:xfrm>
            <a:off x="462925" y="207605"/>
            <a:ext cx="119058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u="sng" dirty="0">
                <a:solidFill>
                  <a:srgbClr val="002060"/>
                </a:solidFill>
                <a:latin typeface="Monotype Corsiva" panose="03010101010201010101" pitchFamily="66" charset="0"/>
              </a:rPr>
              <a:t>Работая в разновозрастной группе можно выделить как плюсы так и минусы: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64C55D-5AD9-4AF7-9566-B635DB6F3442}"/>
              </a:ext>
            </a:extLst>
          </p:cNvPr>
          <p:cNvSpPr txBox="1"/>
          <p:nvPr/>
        </p:nvSpPr>
        <p:spPr>
          <a:xfrm>
            <a:off x="7182034" y="1186006"/>
            <a:ext cx="5313049" cy="2623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1. Иногда возникают сложности в организации предметно – пространственной среды, в подборе оборудования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E4E863-BFD1-40E0-96EA-9AB0D9D3E98E}"/>
              </a:ext>
            </a:extLst>
          </p:cNvPr>
          <p:cNvSpPr txBox="1"/>
          <p:nvPr/>
        </p:nvSpPr>
        <p:spPr>
          <a:xfrm>
            <a:off x="196552" y="969208"/>
            <a:ext cx="401290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b="1" dirty="0">
              <a:solidFill>
                <a:srgbClr val="009900"/>
              </a:solidFill>
              <a:latin typeface="Monotype Corsiva" panose="03010101010201010101" pitchFamily="66" charset="0"/>
            </a:endParaRPr>
          </a:p>
          <a:p>
            <a:r>
              <a:rPr lang="ru-RU" sz="2800" b="1" dirty="0">
                <a:solidFill>
                  <a:srgbClr val="009900"/>
                </a:solidFill>
                <a:latin typeface="Monotype Corsiva" panose="03010101010201010101" pitchFamily="66" charset="0"/>
              </a:rPr>
              <a:t>1.Работа частично опирается на подражание.</a:t>
            </a:r>
          </a:p>
          <a:p>
            <a:endParaRPr lang="ru-RU" sz="2800" b="1" dirty="0">
              <a:solidFill>
                <a:srgbClr val="009900"/>
              </a:solidFill>
              <a:latin typeface="Monotype Corsiva" panose="03010101010201010101" pitchFamily="66" charset="0"/>
            </a:endParaRPr>
          </a:p>
          <a:p>
            <a:endParaRPr lang="ru-RU" sz="2800" b="1" dirty="0">
              <a:solidFill>
                <a:srgbClr val="009900"/>
              </a:solidFill>
              <a:latin typeface="Monotype Corsiva" panose="03010101010201010101" pitchFamily="66" charset="0"/>
            </a:endParaRPr>
          </a:p>
          <a:p>
            <a:r>
              <a:rPr lang="ru-RU" sz="2800" b="1" dirty="0">
                <a:solidFill>
                  <a:srgbClr val="009900"/>
                </a:solidFill>
                <a:latin typeface="Monotype Corsiva" panose="03010101010201010101" pitchFamily="66" charset="0"/>
              </a:rPr>
              <a:t>2.Командная работа.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7AD6C70-71B9-44F5-8DD3-A61365EEB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343" y="3374822"/>
            <a:ext cx="5814277" cy="356224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9FF26C54-955D-49A4-9958-54426F2D3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6963" y="4142494"/>
            <a:ext cx="2755037" cy="275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63945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9BB1E0E-53DF-4FAE-8755-0CF114618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528" cy="685829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BBC515-C209-452C-A665-DAD98C4ADA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6" t="10884" r="9530" b="7212"/>
          <a:stretch/>
        </p:blipFill>
        <p:spPr>
          <a:xfrm>
            <a:off x="518625" y="740497"/>
            <a:ext cx="2867668" cy="4359436"/>
          </a:xfrm>
          <a:prstGeom prst="rect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</p:pic>
      <p:pic>
        <p:nvPicPr>
          <p:cNvPr id="4" name="Picture 4526">
            <a:extLst>
              <a:ext uri="{FF2B5EF4-FFF2-40B4-BE49-F238E27FC236}">
                <a16:creationId xmlns:a16="http://schemas.microsoft.com/office/drawing/2014/main" id="{49769CC4-CCDE-4ECA-995A-AF71E993C791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875099" y="361838"/>
            <a:ext cx="4166588" cy="6045693"/>
          </a:xfrm>
          <a:prstGeom prst="rect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4D83DE8C-EB49-4637-8C68-10B2C35E1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4859">
            <a:off x="8325891" y="3362071"/>
            <a:ext cx="3659172" cy="3114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A1C4BCA9-FEC7-4CA4-A832-4DAC0DF52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4404" y="3633389"/>
            <a:ext cx="3468321" cy="340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8F99E6ED-71B4-4EF8-AC87-38A2154D7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340890" y="-176718"/>
            <a:ext cx="2626617" cy="2626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09132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CF03629-1582-4F6B-B25A-11A7553E5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528" cy="6858297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EAF20049-DD4C-4223-97B7-0986EBD296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18"/>
          <a:stretch/>
        </p:blipFill>
        <p:spPr bwMode="auto">
          <a:xfrm>
            <a:off x="1029531" y="2441359"/>
            <a:ext cx="10348659" cy="1185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4202E235-9E99-47BA-B7E6-ECF89CD22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689" y="2778709"/>
            <a:ext cx="4150311" cy="4150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BB5BCD69-D755-49D1-83F0-BDF8D8078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29467" y="-230728"/>
            <a:ext cx="4150311" cy="4150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610712A5-F381-4DC2-BAEF-030A5D352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812" y="4527611"/>
            <a:ext cx="1589884" cy="143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962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C86F54A-6CA0-410B-8CB2-3E5098AAA7A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626CEF-8AB4-488D-A24F-D3B50AF84CE8}"/>
              </a:ext>
            </a:extLst>
          </p:cNvPr>
          <p:cNvSpPr txBox="1"/>
          <p:nvPr/>
        </p:nvSpPr>
        <p:spPr>
          <a:xfrm>
            <a:off x="1696734" y="91971"/>
            <a:ext cx="100987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Организация обучения в разновозрастной группе имеет определённую сложность: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7B2F14-8D75-401E-9FDD-3E80188333FE}"/>
              </a:ext>
            </a:extLst>
          </p:cNvPr>
          <p:cNvSpPr txBox="1"/>
          <p:nvPr/>
        </p:nvSpPr>
        <p:spPr>
          <a:xfrm>
            <a:off x="256966" y="2215446"/>
            <a:ext cx="96012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§"/>
            </a:pPr>
            <a:r>
              <a:rPr lang="ru-RU" sz="4400" b="1" dirty="0">
                <a:solidFill>
                  <a:srgbClr val="009900"/>
                </a:solidFill>
                <a:latin typeface="Monotype Corsiva" panose="03010101010201010101" pitchFamily="66" charset="0"/>
              </a:rPr>
              <a:t>Знание специфики работы с разными возрастными группами.</a:t>
            </a:r>
          </a:p>
          <a:p>
            <a:endParaRPr lang="ru-RU" sz="4400" b="1" dirty="0">
              <a:solidFill>
                <a:srgbClr val="009900"/>
              </a:solidFill>
              <a:latin typeface="Monotype Corsiva" panose="03010101010201010101" pitchFamily="66" charset="0"/>
            </a:endParaRPr>
          </a:p>
          <a:p>
            <a:pPr marL="685800" indent="-685800">
              <a:buFont typeface="Wingdings" panose="05000000000000000000" pitchFamily="2" charset="2"/>
              <a:buChar char="§"/>
            </a:pPr>
            <a:r>
              <a:rPr lang="ru-RU" sz="44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Умение соотносить программные требования с индивидуальными особенностями воспитанников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FB653305-CB28-475D-8DA6-1A8F58D12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4794" y="2541233"/>
            <a:ext cx="2350240" cy="235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F6D490AA-642C-4D07-B48D-AB45D4505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2422">
            <a:off x="10965065" y="5588187"/>
            <a:ext cx="1248294" cy="124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4069AE86-5265-4E23-A79A-646235427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49433" y="-35034"/>
            <a:ext cx="1349631" cy="1349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80732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C86F54A-6CA0-410B-8CB2-3E5098AAA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448" y="-32333"/>
            <a:ext cx="12249480" cy="689033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7DD7BE2-E434-4FD9-B807-736450D235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5" r="5877"/>
          <a:stretch/>
        </p:blipFill>
        <p:spPr>
          <a:xfrm>
            <a:off x="6207189" y="2939143"/>
            <a:ext cx="5839174" cy="3699588"/>
          </a:xfrm>
          <a:prstGeom prst="rect">
            <a:avLst/>
          </a:prstGeom>
          <a:ln w="28575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8B6E003-489B-4D73-A27A-6B67D427B3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92" y="219269"/>
            <a:ext cx="5942182" cy="3607888"/>
          </a:xfrm>
          <a:prstGeom prst="rect">
            <a:avLst/>
          </a:prstGeom>
          <a:ln w="28575">
            <a:solidFill>
              <a:srgbClr val="990099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2D74B9B-EC90-451E-B622-72A915C3B5B3}"/>
              </a:ext>
            </a:extLst>
          </p:cNvPr>
          <p:cNvSpPr txBox="1"/>
          <p:nvPr/>
        </p:nvSpPr>
        <p:spPr>
          <a:xfrm>
            <a:off x="6226533" y="1099462"/>
            <a:ext cx="39561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00206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</a:rPr>
              <a:t>«Утренний круг»</a:t>
            </a:r>
            <a:endParaRPr lang="ru-RU" sz="40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AAA6836-BF3A-47AD-875F-181A3171C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2209" y="219269"/>
            <a:ext cx="2554364" cy="2579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2218ABC-D8CC-418D-B380-63D92908F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2422">
            <a:off x="10865971" y="5531882"/>
            <a:ext cx="1371272" cy="1371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B1985AFF-9708-484F-99F2-7CCA6A05F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16317">
            <a:off x="2905" y="37354"/>
            <a:ext cx="1437288" cy="143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27030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C86F54A-6CA0-410B-8CB2-3E5098AAA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B25E92-13FF-4B12-AC57-7BD2F25B1295}"/>
              </a:ext>
            </a:extLst>
          </p:cNvPr>
          <p:cNvSpPr txBox="1"/>
          <p:nvPr/>
        </p:nvSpPr>
        <p:spPr>
          <a:xfrm>
            <a:off x="1484278" y="209217"/>
            <a:ext cx="108603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В разновозрастной группе используются фронтальные и индивидуальные формы организации образовательного процесса.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6B2CEF9-6B5A-4721-9484-A55FF7543A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5" t="11669"/>
          <a:stretch/>
        </p:blipFill>
        <p:spPr>
          <a:xfrm>
            <a:off x="186612" y="1620505"/>
            <a:ext cx="5268466" cy="3940847"/>
          </a:xfrm>
          <a:prstGeom prst="rect">
            <a:avLst/>
          </a:prstGeom>
          <a:ln w="381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996ABD6-825E-48CB-AA6F-FE62F05FF9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6586">
            <a:off x="5826593" y="1036968"/>
            <a:ext cx="6212710" cy="489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369C52-1889-477E-B506-536318E54AD1}"/>
              </a:ext>
            </a:extLst>
          </p:cNvPr>
          <p:cNvSpPr txBox="1"/>
          <p:nvPr/>
        </p:nvSpPr>
        <p:spPr>
          <a:xfrm>
            <a:off x="164841" y="5710335"/>
            <a:ext cx="52902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1.Вся группа занимается одним видом деятельности.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E82E13-30B9-4288-B346-A2FD6E1EFCB3}"/>
              </a:ext>
            </a:extLst>
          </p:cNvPr>
          <p:cNvSpPr txBox="1"/>
          <p:nvPr/>
        </p:nvSpPr>
        <p:spPr>
          <a:xfrm>
            <a:off x="6548977" y="5561352"/>
            <a:ext cx="47679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2. Вся группа занимается одним видом деятельности, но сложность задания соответствует возрасту.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9AB07F7C-2A26-4BC1-901A-0A7AFF42A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9897">
            <a:off x="10480368" y="5310148"/>
            <a:ext cx="1719734" cy="154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B736944D-6420-42BB-ACB3-EAB8B1E4D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77912" y="-79889"/>
            <a:ext cx="1719734" cy="1719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19187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C86F54A-6CA0-410B-8CB2-3E5098AAA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BE82988-0BB2-4C87-9F2B-9A1027E202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" t="12878" r="1868" b="17789"/>
          <a:stretch/>
        </p:blipFill>
        <p:spPr bwMode="auto">
          <a:xfrm>
            <a:off x="176555" y="95437"/>
            <a:ext cx="4445451" cy="4122000"/>
          </a:xfrm>
          <a:prstGeom prst="rect">
            <a:avLst/>
          </a:prstGeom>
          <a:noFill/>
          <a:ln w="38100">
            <a:solidFill>
              <a:srgbClr val="99CCFF"/>
            </a:solidFill>
          </a:ln>
          <a:scene3d>
            <a:camera prst="orthographicFront"/>
            <a:lightRig rig="threePt" dir="t"/>
          </a:scene3d>
          <a:sp3d>
            <a:bevelT prst="angle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ED4C1C5-6318-4E80-BB1F-41DD46B0A1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975" y="3719745"/>
            <a:ext cx="4236292" cy="3023654"/>
          </a:xfrm>
          <a:prstGeom prst="rect">
            <a:avLst/>
          </a:prstGeom>
          <a:ln w="381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3DCD39D-AEEE-44B5-8CF0-DC9083384D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62"/>
          <a:stretch/>
        </p:blipFill>
        <p:spPr bwMode="auto">
          <a:xfrm>
            <a:off x="5129190" y="94600"/>
            <a:ext cx="4064379" cy="3303609"/>
          </a:xfrm>
          <a:prstGeom prst="rect">
            <a:avLst/>
          </a:prstGeom>
          <a:noFill/>
          <a:ln w="38100">
            <a:solidFill>
              <a:srgbClr val="FF66CC"/>
            </a:solidFill>
          </a:ln>
          <a:scene3d>
            <a:camera prst="orthographicFront"/>
            <a:lightRig rig="threePt" dir="t"/>
          </a:scene3d>
          <a:sp3d>
            <a:bevelT prst="angle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9AD25CCB-80CC-460C-8AD8-3E2338EB90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" t="9504" r="52222" b="11584"/>
          <a:stretch/>
        </p:blipFill>
        <p:spPr bwMode="auto">
          <a:xfrm>
            <a:off x="755780" y="914400"/>
            <a:ext cx="559835" cy="75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8067EFD-33F1-4319-8E7A-C4B99FC996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78" r="8856" b="10590"/>
          <a:stretch/>
        </p:blipFill>
        <p:spPr>
          <a:xfrm>
            <a:off x="8860052" y="2621398"/>
            <a:ext cx="3253046" cy="4122000"/>
          </a:xfrm>
          <a:prstGeom prst="rect">
            <a:avLst/>
          </a:prstGeom>
          <a:ln w="38100">
            <a:solidFill>
              <a:srgbClr val="09F109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638A7309-599F-48D5-A37E-EDD0DAA6E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7259" y="5805236"/>
            <a:ext cx="1054741" cy="1054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C7F015D5-653A-49FD-B6CB-7051851A4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1054741" cy="1054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70558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C86F54A-6CA0-410B-8CB2-3E5098AAA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4EEE1A-CEAB-449F-9496-5E5D4BC70267}"/>
              </a:ext>
            </a:extLst>
          </p:cNvPr>
          <p:cNvSpPr txBox="1"/>
          <p:nvPr/>
        </p:nvSpPr>
        <p:spPr>
          <a:xfrm>
            <a:off x="6988810" y="1077541"/>
            <a:ext cx="54117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Аппликация «Грибы»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3B88DBA-E3BB-4292-96C4-50E544D3D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" t="7545" r="11526" b="6194"/>
          <a:stretch/>
        </p:blipFill>
        <p:spPr>
          <a:xfrm>
            <a:off x="80815" y="68541"/>
            <a:ext cx="6744678" cy="3961921"/>
          </a:xfrm>
          <a:prstGeom prst="rect">
            <a:avLst/>
          </a:prstGeom>
          <a:ln w="38100">
            <a:solidFill>
              <a:srgbClr val="99FF66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8A37C79-BEF3-48F6-BA6E-013FAE17A3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1" r="14209"/>
          <a:stretch/>
        </p:blipFill>
        <p:spPr>
          <a:xfrm>
            <a:off x="6906308" y="3157461"/>
            <a:ext cx="5215813" cy="3631998"/>
          </a:xfrm>
          <a:prstGeom prst="rect">
            <a:avLst/>
          </a:prstGeom>
          <a:ln w="38100">
            <a:solidFill>
              <a:srgbClr val="FF6699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147EE498-35F9-4535-8BF1-B491935AE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89" y="3792074"/>
            <a:ext cx="3746731" cy="299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5437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C86F54A-6CA0-410B-8CB2-3E5098AAA7A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AutoShape 6">
            <a:extLst>
              <a:ext uri="{FF2B5EF4-FFF2-40B4-BE49-F238E27FC236}">
                <a16:creationId xmlns:a16="http://schemas.microsoft.com/office/drawing/2014/main" id="{88D71181-DC7A-425A-BC6F-D67A9D50812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DAA3B9-0202-4A62-86FA-37F0C94B95C0}"/>
              </a:ext>
            </a:extLst>
          </p:cNvPr>
          <p:cNvSpPr txBox="1"/>
          <p:nvPr/>
        </p:nvSpPr>
        <p:spPr>
          <a:xfrm>
            <a:off x="7045777" y="12095"/>
            <a:ext cx="514387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В разновозрастной группе всё время происходит передача знаний и умений от более старших к младшим дошкольникам.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E6F2627-C055-4990-8FFF-1FF5D1C254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0" b="12109"/>
          <a:stretch/>
        </p:blipFill>
        <p:spPr>
          <a:xfrm>
            <a:off x="120809" y="103750"/>
            <a:ext cx="3022910" cy="4169669"/>
          </a:xfrm>
          <a:prstGeom prst="rect">
            <a:avLst/>
          </a:prstGeom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317D578-DA52-456D-94E5-8AC1EA1587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91" b="7020"/>
          <a:stretch/>
        </p:blipFill>
        <p:spPr>
          <a:xfrm>
            <a:off x="3770417" y="465458"/>
            <a:ext cx="3576283" cy="6076374"/>
          </a:xfrm>
          <a:prstGeom prst="rect">
            <a:avLst/>
          </a:prstGeom>
          <a:ln w="57150">
            <a:solidFill>
              <a:srgbClr val="09F109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0B0FB39-F8D0-4AA5-B94D-A0BCBDF7A7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20" b="11397"/>
          <a:stretch/>
        </p:blipFill>
        <p:spPr>
          <a:xfrm>
            <a:off x="8089037" y="2098028"/>
            <a:ext cx="3358276" cy="4634126"/>
          </a:xfrm>
          <a:prstGeom prst="rect">
            <a:avLst/>
          </a:prstGeom>
          <a:ln w="5715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CF2FCD50-205C-411E-8D5D-45F8A8058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7259" y="5805236"/>
            <a:ext cx="1054741" cy="1054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0672D503-4A15-4F45-9865-69F9C15A7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98882" y="-61913"/>
            <a:ext cx="1054741" cy="1054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81361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C86F54A-6CA0-410B-8CB2-3E5098AAA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961E32B-7B47-4C4F-B084-6165E897A8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37"/>
          <a:stretch/>
        </p:blipFill>
        <p:spPr>
          <a:xfrm>
            <a:off x="198941" y="157507"/>
            <a:ext cx="6220520" cy="6505832"/>
          </a:xfrm>
          <a:prstGeom prst="rect">
            <a:avLst/>
          </a:prstGeom>
          <a:ln w="57150">
            <a:solidFill>
              <a:srgbClr val="990099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7389A1-E572-4485-9C1E-54BD47D2C864}"/>
              </a:ext>
            </a:extLst>
          </p:cNvPr>
          <p:cNvSpPr txBox="1"/>
          <p:nvPr/>
        </p:nvSpPr>
        <p:spPr>
          <a:xfrm>
            <a:off x="6889102" y="0"/>
            <a:ext cx="4833257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3200" b="1" dirty="0">
                <a:solidFill>
                  <a:srgbClr val="00206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Мы всегда обращаем  внимание детей на положительные качества и старших и младших товарищей, поощряем любую попытку помочь, защитить, научить младшего. 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ADD40460-ACFA-4827-AAA6-1CC70C9AD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583" y="3551068"/>
            <a:ext cx="4938065" cy="3112271"/>
          </a:xfrm>
          <a:prstGeom prst="rect">
            <a:avLst/>
          </a:prstGeom>
          <a:noFill/>
          <a:ln w="57150">
            <a:solidFill>
              <a:srgbClr val="FF0066"/>
            </a:solidFill>
          </a:ln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E87C0836-B26E-47C1-A521-B52454ABB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7259" y="5805236"/>
            <a:ext cx="1054741" cy="1054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2A2303D0-81BC-4C1B-ACD3-257131385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3635">
            <a:off x="-86" y="-5150"/>
            <a:ext cx="997045" cy="1054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38589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C86F54A-6CA0-410B-8CB2-3E5098AAA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F6C5B3-503F-47BA-9B4F-42932528E9F4}"/>
              </a:ext>
            </a:extLst>
          </p:cNvPr>
          <p:cNvSpPr txBox="1"/>
          <p:nvPr/>
        </p:nvSpPr>
        <p:spPr>
          <a:xfrm>
            <a:off x="825623" y="122579"/>
            <a:ext cx="1106157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ru-RU" sz="2800" b="1" dirty="0">
                <a:solidFill>
                  <a:srgbClr val="002060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 время прогулки ежедневно, реализуются все основные педагогические задачи. Мы стараемся разнообразить прогулку  на площадке, используя выносные материалы.</a:t>
            </a:r>
            <a:endParaRPr lang="ru-RU" sz="2800" b="1" dirty="0">
              <a:solidFill>
                <a:srgbClr val="002060"/>
              </a:solidFill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AE0428B-F577-45F0-8A29-07C3E9FFFE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073" y="1507574"/>
            <a:ext cx="2933564" cy="5217762"/>
          </a:xfrm>
          <a:prstGeom prst="rect">
            <a:avLst/>
          </a:prstGeom>
          <a:ln w="57150">
            <a:solidFill>
              <a:srgbClr val="09F109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47A9722-BB37-4F10-8652-188091F9F2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186" y="1076675"/>
            <a:ext cx="3119259" cy="5548049"/>
          </a:xfrm>
          <a:prstGeom prst="rect">
            <a:avLst/>
          </a:prstGeom>
          <a:ln w="5715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6097120-ADAE-4308-91CA-7D1D484289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92" y="1662193"/>
            <a:ext cx="2834289" cy="5041188"/>
          </a:xfrm>
          <a:prstGeom prst="rect">
            <a:avLst/>
          </a:prstGeom>
          <a:ln w="5715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88370A45-C31F-4E65-A173-DD43DDB5A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7259" y="5805236"/>
            <a:ext cx="1054741" cy="1054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FB7E3D94-CDFB-4A68-970C-4F25CE2E1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75786">
            <a:off x="-45269" y="-65621"/>
            <a:ext cx="1054741" cy="1054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411350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918</TotalTime>
  <Words>264</Words>
  <Application>Microsoft Office PowerPoint</Application>
  <PresentationFormat>Широкоэкранный</PresentationFormat>
  <Paragraphs>36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Monotype Corsiva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 Сердюк</dc:creator>
  <cp:lastModifiedBy>Наталья Сердюк</cp:lastModifiedBy>
  <cp:revision>8</cp:revision>
  <dcterms:created xsi:type="dcterms:W3CDTF">2022-02-08T11:33:37Z</dcterms:created>
  <dcterms:modified xsi:type="dcterms:W3CDTF">2022-03-01T06:22:06Z</dcterms:modified>
</cp:coreProperties>
</file>